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307" y="7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590D-BB71-4062-B346-0856B70F80A0}" type="datetimeFigureOut">
              <a:rPr lang="de-AT" smtClean="0"/>
              <a:pPr/>
              <a:t>24.10.2014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FF24-E4D2-4FE6-BA87-4AADB7C5EB4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Model European </a:t>
            </a:r>
            <a:r>
              <a:rPr lang="de-AT" dirty="0" err="1" smtClean="0"/>
              <a:t>Parliament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Network/</a:t>
            </a:r>
            <a:r>
              <a:rPr lang="de-AT" dirty="0" smtClean="0"/>
              <a:t>O</a:t>
            </a:r>
            <a:r>
              <a:rPr lang="de-AT" dirty="0" smtClean="0"/>
              <a:t>rganisation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2957514"/>
            <a:ext cx="3841601" cy="80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Organisational </a:t>
            </a:r>
            <a:r>
              <a:rPr lang="de-AT" dirty="0" err="1" smtClean="0"/>
              <a:t>Structure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7524328" y="2780928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/>
              <a:t>Operational Ad</a:t>
            </a:r>
          </a:p>
        </p:txBody>
      </p:sp>
      <p:sp>
        <p:nvSpPr>
          <p:cNvPr id="5" name="Rechteck 4"/>
          <p:cNvSpPr/>
          <p:nvPr/>
        </p:nvSpPr>
        <p:spPr>
          <a:xfrm>
            <a:off x="611560" y="4077072"/>
            <a:ext cx="77768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 b="1" dirty="0" smtClean="0"/>
          </a:p>
          <a:p>
            <a:pPr algn="ctr"/>
            <a:r>
              <a:rPr lang="de-AT" dirty="0" smtClean="0"/>
              <a:t> </a:t>
            </a:r>
          </a:p>
          <a:p>
            <a:pPr algn="ctr"/>
            <a:endParaRPr lang="de-AT" dirty="0" smtClean="0"/>
          </a:p>
          <a:p>
            <a:pPr algn="ctr"/>
            <a:endParaRPr lang="de-AT" dirty="0" smtClean="0"/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General </a:t>
            </a:r>
            <a:r>
              <a:rPr lang="de-AT" dirty="0" err="1" smtClean="0"/>
              <a:t>Assembly</a:t>
            </a:r>
            <a:r>
              <a:rPr lang="de-AT" dirty="0" smtClean="0"/>
              <a:t>: </a:t>
            </a:r>
            <a:r>
              <a:rPr lang="de-AT" dirty="0" err="1" smtClean="0"/>
              <a:t>Representatives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National MEP </a:t>
            </a:r>
            <a:r>
              <a:rPr lang="de-AT" dirty="0" err="1" smtClean="0"/>
              <a:t>Organisations</a:t>
            </a:r>
            <a:endParaRPr lang="de-AT" dirty="0" smtClean="0"/>
          </a:p>
        </p:txBody>
      </p:sp>
      <p:sp>
        <p:nvSpPr>
          <p:cNvPr id="6" name="Rechteck 5"/>
          <p:cNvSpPr/>
          <p:nvPr/>
        </p:nvSpPr>
        <p:spPr>
          <a:xfrm>
            <a:off x="971600" y="1556792"/>
            <a:ext cx="7704856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2400" dirty="0" smtClean="0"/>
          </a:p>
          <a:p>
            <a:pPr algn="ctr"/>
            <a:endParaRPr lang="de-AT" sz="2400" dirty="0" smtClean="0"/>
          </a:p>
          <a:p>
            <a:pPr algn="ctr"/>
            <a:r>
              <a:rPr lang="de-AT" sz="2400" dirty="0" smtClean="0"/>
              <a:t>MEP EUROPE </a:t>
            </a:r>
            <a:r>
              <a:rPr lang="de-AT" sz="2400" dirty="0" smtClean="0"/>
              <a:t>Board</a:t>
            </a:r>
            <a:endParaRPr lang="de-AT" sz="2400" dirty="0" smtClean="0"/>
          </a:p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Emidio </a:t>
            </a:r>
            <a:r>
              <a:rPr lang="de-AT" sz="1400" dirty="0" err="1" smtClean="0"/>
              <a:t>Tedeschini</a:t>
            </a:r>
            <a:r>
              <a:rPr lang="de-AT" sz="1400" dirty="0" smtClean="0"/>
              <a:t> (EUROMED)</a:t>
            </a:r>
          </a:p>
          <a:p>
            <a:pPr algn="ctr"/>
            <a:r>
              <a:rPr lang="de-AT" sz="1400" dirty="0" smtClean="0"/>
              <a:t>Liesbeth </a:t>
            </a:r>
            <a:r>
              <a:rPr lang="de-AT" sz="1400" dirty="0" err="1" smtClean="0"/>
              <a:t>Weijs</a:t>
            </a:r>
            <a:r>
              <a:rPr lang="de-AT" sz="1400" dirty="0" smtClean="0"/>
              <a:t> (MEP Western European Region)</a:t>
            </a:r>
          </a:p>
          <a:p>
            <a:pPr algn="ctr"/>
            <a:r>
              <a:rPr lang="de-AT" sz="1400" dirty="0" smtClean="0"/>
              <a:t>Andras </a:t>
            </a:r>
            <a:r>
              <a:rPr lang="de-AT" sz="1400" dirty="0" err="1" smtClean="0"/>
              <a:t>Ztrokay</a:t>
            </a:r>
            <a:r>
              <a:rPr lang="de-AT" sz="1400" dirty="0" smtClean="0"/>
              <a:t>  (MEP Central </a:t>
            </a:r>
            <a:r>
              <a:rPr lang="de-AT" sz="1400" dirty="0" err="1" smtClean="0"/>
              <a:t>and</a:t>
            </a:r>
            <a:r>
              <a:rPr lang="de-AT" sz="1400" dirty="0" smtClean="0"/>
              <a:t> SE European Region)</a:t>
            </a:r>
          </a:p>
          <a:p>
            <a:pPr algn="ctr"/>
            <a:r>
              <a:rPr lang="de-AT" sz="1400" dirty="0" smtClean="0"/>
              <a:t>Nina </a:t>
            </a:r>
            <a:r>
              <a:rPr lang="de-AT" sz="1400" dirty="0" err="1" smtClean="0"/>
              <a:t>Norgaard</a:t>
            </a:r>
            <a:r>
              <a:rPr lang="de-AT" sz="1400" dirty="0" smtClean="0"/>
              <a:t> (MEP BSR) </a:t>
            </a:r>
          </a:p>
          <a:p>
            <a:pPr algn="ctr"/>
            <a:r>
              <a:rPr lang="de-AT" sz="1400" dirty="0" err="1" smtClean="0"/>
              <a:t>Sonsoles</a:t>
            </a:r>
            <a:r>
              <a:rPr lang="de-AT" sz="1400" dirty="0" smtClean="0"/>
              <a:t> </a:t>
            </a:r>
            <a:r>
              <a:rPr lang="de-AT" sz="1400" dirty="0" err="1" smtClean="0"/>
              <a:t>Castellano</a:t>
            </a:r>
            <a:r>
              <a:rPr lang="de-AT" sz="1400" dirty="0" smtClean="0"/>
              <a:t> (</a:t>
            </a:r>
            <a:r>
              <a:rPr lang="de-AT" sz="1400" dirty="0" err="1" smtClean="0"/>
              <a:t>treasurer</a:t>
            </a:r>
            <a:r>
              <a:rPr lang="de-AT" sz="1400" dirty="0" smtClean="0"/>
              <a:t>/MEP Europe </a:t>
            </a:r>
            <a:r>
              <a:rPr lang="de-AT" sz="1400" dirty="0" err="1" smtClean="0"/>
              <a:t>account</a:t>
            </a:r>
            <a:r>
              <a:rPr lang="de-AT" sz="1400" dirty="0" smtClean="0"/>
              <a:t>/Spain) - Herman </a:t>
            </a:r>
            <a:r>
              <a:rPr lang="de-AT" sz="1400" dirty="0" err="1" smtClean="0"/>
              <a:t>Kelomees</a:t>
            </a:r>
            <a:r>
              <a:rPr lang="de-AT" sz="1400" dirty="0" smtClean="0"/>
              <a:t> (</a:t>
            </a:r>
            <a:r>
              <a:rPr lang="de-AT" sz="1400" dirty="0" err="1" smtClean="0"/>
              <a:t>Est</a:t>
            </a:r>
            <a:r>
              <a:rPr lang="de-AT" sz="1400" dirty="0" smtClean="0"/>
              <a:t>) - MEP </a:t>
            </a:r>
            <a:r>
              <a:rPr lang="de-AT" sz="1400" dirty="0" err="1" smtClean="0"/>
              <a:t>alumni</a:t>
            </a:r>
            <a:r>
              <a:rPr lang="de-AT" sz="1400" dirty="0" smtClean="0"/>
              <a:t> </a:t>
            </a:r>
            <a:r>
              <a:rPr lang="de-AT" sz="1400" dirty="0" err="1" smtClean="0"/>
              <a:t>rep</a:t>
            </a:r>
            <a:r>
              <a:rPr lang="de-AT" sz="1400" dirty="0" smtClean="0"/>
              <a:t> </a:t>
            </a:r>
          </a:p>
          <a:p>
            <a:pPr algn="ctr"/>
            <a:r>
              <a:rPr lang="de-AT" sz="1400" dirty="0" smtClean="0"/>
              <a:t>MEP </a:t>
            </a:r>
            <a:r>
              <a:rPr lang="de-AT" sz="1400" dirty="0" smtClean="0"/>
              <a:t>Europe </a:t>
            </a:r>
            <a:r>
              <a:rPr lang="de-AT" sz="1400" dirty="0" err="1" smtClean="0"/>
              <a:t>session</a:t>
            </a:r>
            <a:r>
              <a:rPr lang="de-AT" sz="1400" dirty="0" smtClean="0"/>
              <a:t> </a:t>
            </a:r>
            <a:r>
              <a:rPr lang="de-AT" sz="1400" dirty="0" err="1" smtClean="0"/>
              <a:t>coordinator</a:t>
            </a:r>
            <a:r>
              <a:rPr lang="de-AT" sz="1400" dirty="0" smtClean="0"/>
              <a:t> (</a:t>
            </a:r>
            <a:r>
              <a:rPr lang="de-AT" sz="1400" dirty="0" err="1" smtClean="0"/>
              <a:t>current</a:t>
            </a:r>
            <a:r>
              <a:rPr lang="de-AT" sz="1400" dirty="0" smtClean="0"/>
              <a:t> </a:t>
            </a:r>
            <a:r>
              <a:rPr lang="de-AT" sz="1400" dirty="0" err="1" smtClean="0"/>
              <a:t>local</a:t>
            </a:r>
            <a:r>
              <a:rPr lang="de-AT" sz="1400" dirty="0" smtClean="0"/>
              <a:t> </a:t>
            </a:r>
            <a:r>
              <a:rPr lang="de-AT" sz="1400" dirty="0" err="1" smtClean="0"/>
              <a:t>session</a:t>
            </a:r>
            <a:r>
              <a:rPr lang="de-AT" sz="1400" dirty="0" smtClean="0"/>
              <a:t> organiser</a:t>
            </a:r>
            <a:r>
              <a:rPr lang="de-AT" sz="1400" dirty="0" smtClean="0"/>
              <a:t>) </a:t>
            </a:r>
            <a:r>
              <a:rPr lang="de-AT" sz="1400" b="1" dirty="0" smtClean="0"/>
              <a:t>all </a:t>
            </a:r>
            <a:r>
              <a:rPr lang="de-AT" sz="1400" b="1" dirty="0" err="1" smtClean="0"/>
              <a:t>with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voting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rights</a:t>
            </a:r>
            <a:endParaRPr lang="de-AT" sz="1400" b="1" dirty="0" smtClean="0"/>
          </a:p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MEP Europe </a:t>
            </a:r>
            <a:r>
              <a:rPr lang="de-AT" sz="1400" dirty="0" err="1" smtClean="0"/>
              <a:t>spokesman</a:t>
            </a:r>
            <a:r>
              <a:rPr lang="de-AT" sz="1400" dirty="0" smtClean="0"/>
              <a:t>: Gottfried </a:t>
            </a:r>
            <a:r>
              <a:rPr lang="de-AT" sz="1400" dirty="0" err="1" smtClean="0"/>
              <a:t>Oehl</a:t>
            </a:r>
            <a:r>
              <a:rPr lang="de-AT" sz="1400" dirty="0" smtClean="0"/>
              <a:t> </a:t>
            </a:r>
            <a:r>
              <a:rPr lang="de-AT" sz="1400" dirty="0" smtClean="0"/>
              <a:t>(optional </a:t>
            </a:r>
            <a:r>
              <a:rPr lang="de-AT" sz="1400" dirty="0" err="1" smtClean="0"/>
              <a:t>voting</a:t>
            </a:r>
            <a:r>
              <a:rPr lang="de-AT" sz="1400" dirty="0" smtClean="0"/>
              <a:t> </a:t>
            </a:r>
            <a:r>
              <a:rPr lang="de-AT" sz="1400" dirty="0" err="1" smtClean="0"/>
              <a:t>right</a:t>
            </a:r>
            <a:r>
              <a:rPr lang="de-AT" sz="1400" dirty="0" smtClean="0"/>
              <a:t>)</a:t>
            </a:r>
          </a:p>
          <a:p>
            <a:pPr algn="ctr"/>
            <a:endParaRPr lang="de-AT" sz="1400" dirty="0" smtClean="0"/>
          </a:p>
          <a:p>
            <a:pPr algn="ctr"/>
            <a:endParaRPr lang="de-AT" sz="1400" dirty="0" smtClean="0"/>
          </a:p>
          <a:p>
            <a:pPr algn="ctr"/>
            <a:endParaRPr lang="de-AT" sz="1400" dirty="0" smtClean="0"/>
          </a:p>
          <a:p>
            <a:pPr algn="ctr"/>
            <a:endParaRPr lang="de-A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971600" y="764704"/>
            <a:ext cx="7344816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1997: 15 countries: 10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delegates</a:t>
            </a:r>
            <a:endParaRPr lang="de-A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2014: 32 countries: 5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delegates</a:t>
            </a:r>
            <a:endParaRPr lang="de-A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de-AT" dirty="0" smtClean="0"/>
          </a:p>
          <a:p>
            <a:pPr algn="ctr"/>
            <a:r>
              <a:rPr lang="de-AT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RESULT</a:t>
            </a:r>
          </a:p>
          <a:p>
            <a:pPr algn="ctr"/>
            <a:endParaRPr lang="de-AT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oss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 countries : IRE, CZ, LAT, MALT, POR, CRO </a:t>
            </a:r>
          </a:p>
          <a:p>
            <a:pPr algn="ctr"/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ack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growth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national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structures</a:t>
            </a:r>
            <a:endParaRPr lang="de-AT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opportunity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lost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hundreds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young</a:t>
            </a:r>
            <a:r>
              <a:rPr lang="de-A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A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people</a:t>
            </a:r>
            <a:endParaRPr lang="de-A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24020" y="59323"/>
            <a:ext cx="7495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MODEL EUROPEAN PARLIAMENT ORGANISATION DEVELOPMENT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tern mit 5 Zacken 6"/>
          <p:cNvSpPr/>
          <p:nvPr/>
        </p:nvSpPr>
        <p:spPr>
          <a:xfrm>
            <a:off x="6228184" y="54868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Stern mit 5 Zacken 7"/>
          <p:cNvSpPr/>
          <p:nvPr/>
        </p:nvSpPr>
        <p:spPr>
          <a:xfrm>
            <a:off x="7812360" y="155679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Stern mit 5 Zacken 8"/>
          <p:cNvSpPr/>
          <p:nvPr/>
        </p:nvSpPr>
        <p:spPr>
          <a:xfrm>
            <a:off x="1115616" y="76470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Stern mit 5 Zacken 10"/>
          <p:cNvSpPr/>
          <p:nvPr/>
        </p:nvSpPr>
        <p:spPr>
          <a:xfrm>
            <a:off x="1403648" y="378904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Stern mit 5 Zacken 11"/>
          <p:cNvSpPr/>
          <p:nvPr/>
        </p:nvSpPr>
        <p:spPr>
          <a:xfrm>
            <a:off x="4644008" y="443711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Stern mit 5 Zacken 12"/>
          <p:cNvSpPr/>
          <p:nvPr/>
        </p:nvSpPr>
        <p:spPr>
          <a:xfrm>
            <a:off x="7092280" y="378904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MEP </a:t>
            </a:r>
            <a:r>
              <a:rPr lang="de-AT" dirty="0" err="1" smtClean="0"/>
              <a:t>Euroregions</a:t>
            </a:r>
            <a:endParaRPr lang="de-AT" dirty="0"/>
          </a:p>
        </p:txBody>
      </p:sp>
      <p:sp>
        <p:nvSpPr>
          <p:cNvPr id="4" name="Ellipse 3"/>
          <p:cNvSpPr/>
          <p:nvPr/>
        </p:nvSpPr>
        <p:spPr>
          <a:xfrm>
            <a:off x="1187624" y="1484784"/>
            <a:ext cx="6480720" cy="4518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Western Euroregion</a:t>
            </a:r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6" name="Rechteck 5"/>
          <p:cNvSpPr/>
          <p:nvPr/>
        </p:nvSpPr>
        <p:spPr>
          <a:xfrm>
            <a:off x="2051720" y="2996952"/>
            <a:ext cx="4680520" cy="20162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solidFill>
                  <a:schemeClr val="tx1"/>
                </a:solidFill>
              </a:rPr>
              <a:t>The </a:t>
            </a:r>
            <a:r>
              <a:rPr lang="de-AT" sz="2000" b="1" dirty="0" err="1" smtClean="0">
                <a:solidFill>
                  <a:schemeClr val="tx1"/>
                </a:solidFill>
              </a:rPr>
              <a:t>Netherlands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Belgium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Ireland</a:t>
            </a:r>
            <a:r>
              <a:rPr lang="de-AT" sz="2000" b="1" dirty="0" smtClean="0">
                <a:solidFill>
                  <a:schemeClr val="tx1"/>
                </a:solidFill>
              </a:rPr>
              <a:t>, UK, Luxembourg,  Germany, (France)</a:t>
            </a:r>
            <a:endParaRPr lang="de-AT" sz="20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779912" y="6165304"/>
            <a:ext cx="48965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>
                <a:solidFill>
                  <a:schemeClr val="tx1"/>
                </a:solidFill>
              </a:rPr>
              <a:t>Coordinator</a:t>
            </a:r>
            <a:r>
              <a:rPr lang="de-AT" sz="2400" b="1" dirty="0" smtClean="0">
                <a:solidFill>
                  <a:schemeClr val="tx1"/>
                </a:solidFill>
              </a:rPr>
              <a:t>:  L. </a:t>
            </a:r>
            <a:r>
              <a:rPr lang="de-AT" sz="2400" b="1" dirty="0" err="1" smtClean="0">
                <a:solidFill>
                  <a:schemeClr val="tx1"/>
                </a:solidFill>
              </a:rPr>
              <a:t>Weijs</a:t>
            </a:r>
            <a:r>
              <a:rPr lang="de-AT" sz="2400" b="1" dirty="0" smtClean="0">
                <a:solidFill>
                  <a:schemeClr val="tx1"/>
                </a:solidFill>
              </a:rPr>
              <a:t> MEP NL </a:t>
            </a:r>
            <a:endParaRPr lang="de-A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MEP </a:t>
            </a:r>
            <a:r>
              <a:rPr kumimoji="0" lang="de-A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Euroregions</a:t>
            </a:r>
            <a:endParaRPr kumimoji="0" lang="de-A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259632" y="1628800"/>
            <a:ext cx="6480720" cy="4518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BSR</a:t>
            </a:r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6" name="Rechteck 5"/>
          <p:cNvSpPr/>
          <p:nvPr/>
        </p:nvSpPr>
        <p:spPr>
          <a:xfrm>
            <a:off x="2051720" y="2996952"/>
            <a:ext cx="4680520" cy="20162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err="1" smtClean="0">
                <a:solidFill>
                  <a:schemeClr val="tx1"/>
                </a:solidFill>
              </a:rPr>
              <a:t>Denmark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Sweden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Finland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Lithuania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Latvia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Poland</a:t>
            </a:r>
            <a:r>
              <a:rPr lang="de-AT" sz="2000" b="1" dirty="0" smtClean="0">
                <a:solidFill>
                  <a:schemeClr val="tx1"/>
                </a:solidFill>
              </a:rPr>
              <a:t>, Estonia, </a:t>
            </a:r>
            <a:r>
              <a:rPr lang="de-AT" sz="2000" b="1" dirty="0" err="1" smtClean="0">
                <a:solidFill>
                  <a:schemeClr val="tx1"/>
                </a:solidFill>
              </a:rPr>
              <a:t>Iceland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smtClean="0">
                <a:solidFill>
                  <a:schemeClr val="tx1"/>
                </a:solidFill>
              </a:rPr>
              <a:t>Germany</a:t>
            </a:r>
            <a:endParaRPr lang="de-AT" sz="2000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779912" y="6165304"/>
            <a:ext cx="48965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smtClean="0">
                <a:solidFill>
                  <a:schemeClr val="tx1"/>
                </a:solidFill>
              </a:rPr>
              <a:t>Nina </a:t>
            </a:r>
            <a:r>
              <a:rPr lang="de-AT" sz="2000" b="1" dirty="0" err="1" smtClean="0">
                <a:solidFill>
                  <a:schemeClr val="tx1"/>
                </a:solidFill>
              </a:rPr>
              <a:t>Norgaard</a:t>
            </a:r>
            <a:r>
              <a:rPr lang="de-AT" sz="2000" b="1" dirty="0" smtClean="0">
                <a:solidFill>
                  <a:schemeClr val="tx1"/>
                </a:solidFill>
              </a:rPr>
              <a:t> (</a:t>
            </a:r>
            <a:r>
              <a:rPr lang="de-AT" sz="2000" b="1" dirty="0" smtClean="0">
                <a:solidFill>
                  <a:schemeClr val="tx1"/>
                </a:solidFill>
              </a:rPr>
              <a:t>DK) - MEPBSR </a:t>
            </a:r>
            <a:endParaRPr lang="de-AT" sz="2000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635896" y="53732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www.mepbsr.org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3923928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s</a:t>
            </a:r>
            <a:r>
              <a:rPr lang="de-AT" dirty="0" err="1" smtClean="0"/>
              <a:t>ince</a:t>
            </a:r>
            <a:r>
              <a:rPr lang="de-AT" dirty="0" smtClean="0"/>
              <a:t> 2007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MEP </a:t>
            </a:r>
            <a:r>
              <a:rPr kumimoji="0" lang="de-A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Euroregions</a:t>
            </a:r>
            <a:endParaRPr kumimoji="0" lang="de-A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87624" y="1484784"/>
            <a:ext cx="6480720" cy="4518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Central </a:t>
            </a:r>
            <a:r>
              <a:rPr lang="de-AT" sz="2800" b="1" dirty="0" err="1" smtClean="0"/>
              <a:t>and</a:t>
            </a:r>
            <a:r>
              <a:rPr lang="de-AT" sz="2800" b="1" dirty="0" smtClean="0"/>
              <a:t> South East European Region</a:t>
            </a:r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6" name="Rechteck 5"/>
          <p:cNvSpPr/>
          <p:nvPr/>
        </p:nvSpPr>
        <p:spPr>
          <a:xfrm>
            <a:off x="2051720" y="2996952"/>
            <a:ext cx="4680520" cy="20162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err="1" smtClean="0">
                <a:solidFill>
                  <a:schemeClr val="tx1"/>
                </a:solidFill>
              </a:rPr>
              <a:t>Hungary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Slovakia</a:t>
            </a:r>
            <a:r>
              <a:rPr lang="de-AT" sz="2000" b="1" dirty="0" smtClean="0">
                <a:solidFill>
                  <a:schemeClr val="tx1"/>
                </a:solidFill>
              </a:rPr>
              <a:t>, Austria, </a:t>
            </a:r>
            <a:r>
              <a:rPr lang="de-AT" sz="2000" b="1" dirty="0" err="1" smtClean="0">
                <a:solidFill>
                  <a:schemeClr val="tx1"/>
                </a:solidFill>
              </a:rPr>
              <a:t>Slovenia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Serbia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Macedonia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Bulgaria</a:t>
            </a:r>
            <a:r>
              <a:rPr lang="de-AT" sz="2000" b="1" dirty="0" smtClean="0">
                <a:solidFill>
                  <a:schemeClr val="tx1"/>
                </a:solidFill>
              </a:rPr>
              <a:t>, Romania, Czech </a:t>
            </a:r>
            <a:r>
              <a:rPr lang="de-AT" sz="2000" b="1" dirty="0" err="1" smtClean="0">
                <a:solidFill>
                  <a:schemeClr val="tx1"/>
                </a:solidFill>
              </a:rPr>
              <a:t>Republic</a:t>
            </a:r>
            <a:r>
              <a:rPr lang="de-AT" sz="2000" b="1" dirty="0" smtClean="0">
                <a:solidFill>
                  <a:schemeClr val="tx1"/>
                </a:solidFill>
              </a:rPr>
              <a:t>, Montenegro, </a:t>
            </a:r>
            <a:r>
              <a:rPr lang="de-AT" sz="2000" b="1" dirty="0" err="1" smtClean="0">
                <a:solidFill>
                  <a:schemeClr val="tx1"/>
                </a:solidFill>
              </a:rPr>
              <a:t>Bosnia</a:t>
            </a:r>
            <a:r>
              <a:rPr lang="de-AT" sz="2000" b="1" dirty="0" smtClean="0">
                <a:solidFill>
                  <a:schemeClr val="tx1"/>
                </a:solidFill>
              </a:rPr>
              <a:t>/</a:t>
            </a:r>
            <a:r>
              <a:rPr lang="de-AT" sz="2000" b="1" dirty="0" err="1" smtClean="0">
                <a:solidFill>
                  <a:schemeClr val="tx1"/>
                </a:solidFill>
              </a:rPr>
              <a:t>Herzegovina</a:t>
            </a:r>
            <a:endParaRPr lang="de-AT" sz="20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779912" y="6165304"/>
            <a:ext cx="48965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>
                <a:solidFill>
                  <a:schemeClr val="tx1"/>
                </a:solidFill>
              </a:rPr>
              <a:t>Coordinator</a:t>
            </a:r>
            <a:r>
              <a:rPr lang="de-AT" sz="2400" b="1" dirty="0" smtClean="0">
                <a:solidFill>
                  <a:schemeClr val="tx1"/>
                </a:solidFill>
              </a:rPr>
              <a:t>.: </a:t>
            </a:r>
            <a:r>
              <a:rPr lang="de-AT" sz="2400" b="1" dirty="0" smtClean="0">
                <a:solidFill>
                  <a:schemeClr val="tx1"/>
                </a:solidFill>
              </a:rPr>
              <a:t>A. </a:t>
            </a:r>
            <a:r>
              <a:rPr lang="de-AT" sz="2400" b="1" dirty="0" err="1" smtClean="0">
                <a:solidFill>
                  <a:schemeClr val="tx1"/>
                </a:solidFill>
              </a:rPr>
              <a:t>Sztrokay</a:t>
            </a:r>
            <a:r>
              <a:rPr lang="de-AT" sz="2400" b="1" dirty="0" smtClean="0">
                <a:solidFill>
                  <a:schemeClr val="tx1"/>
                </a:solidFill>
              </a:rPr>
              <a:t> MEP Hu</a:t>
            </a:r>
            <a:endParaRPr lang="de-A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MEP Euroregions</a:t>
            </a:r>
            <a:endParaRPr kumimoji="0" lang="de-A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87624" y="1484784"/>
            <a:ext cx="6480720" cy="4518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EUROMED Region</a:t>
            </a:r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 smtClean="0"/>
          </a:p>
          <a:p>
            <a:pPr algn="ctr"/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6" name="Rechteck 5"/>
          <p:cNvSpPr/>
          <p:nvPr/>
        </p:nvSpPr>
        <p:spPr>
          <a:xfrm>
            <a:off x="2051720" y="2996952"/>
            <a:ext cx="4680520" cy="20162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err="1" smtClean="0">
                <a:solidFill>
                  <a:schemeClr val="tx1"/>
                </a:solidFill>
              </a:rPr>
              <a:t>Italy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Greece</a:t>
            </a:r>
            <a:r>
              <a:rPr lang="de-AT" sz="2000" b="1" dirty="0" smtClean="0">
                <a:solidFill>
                  <a:schemeClr val="tx1"/>
                </a:solidFill>
              </a:rPr>
              <a:t>, Spain, Portugal, </a:t>
            </a:r>
          </a:p>
          <a:p>
            <a:pPr algn="ctr"/>
            <a:r>
              <a:rPr lang="de-AT" sz="2000" b="1" dirty="0" smtClean="0">
                <a:solidFill>
                  <a:schemeClr val="tx1"/>
                </a:solidFill>
              </a:rPr>
              <a:t>Malta, </a:t>
            </a:r>
            <a:r>
              <a:rPr lang="de-AT" sz="2000" b="1" dirty="0" err="1" smtClean="0">
                <a:solidFill>
                  <a:schemeClr val="tx1"/>
                </a:solidFill>
              </a:rPr>
              <a:t>Cyprus</a:t>
            </a:r>
            <a:r>
              <a:rPr lang="de-AT" sz="2000" b="1" dirty="0" smtClean="0">
                <a:solidFill>
                  <a:schemeClr val="tx1"/>
                </a:solidFill>
              </a:rPr>
              <a:t>, France, Turkey,</a:t>
            </a:r>
          </a:p>
          <a:p>
            <a:pPr algn="ctr"/>
            <a:r>
              <a:rPr lang="de-AT" sz="2000" b="1" dirty="0" err="1" smtClean="0">
                <a:solidFill>
                  <a:schemeClr val="tx1"/>
                </a:solidFill>
              </a:rPr>
              <a:t>Croatia</a:t>
            </a:r>
            <a:r>
              <a:rPr lang="de-AT" sz="2000" b="1" dirty="0" smtClean="0">
                <a:solidFill>
                  <a:schemeClr val="tx1"/>
                </a:solidFill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</a:rPr>
              <a:t>Albania</a:t>
            </a:r>
            <a:endParaRPr lang="de-AT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779912" y="6165304"/>
            <a:ext cx="48965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err="1" smtClean="0">
                <a:solidFill>
                  <a:schemeClr val="tx1"/>
                </a:solidFill>
              </a:rPr>
              <a:t>Coordinator</a:t>
            </a:r>
            <a:r>
              <a:rPr lang="de-AT" sz="2400" b="1" dirty="0" smtClean="0">
                <a:solidFill>
                  <a:schemeClr val="tx1"/>
                </a:solidFill>
              </a:rPr>
              <a:t>.: E. </a:t>
            </a:r>
            <a:r>
              <a:rPr lang="de-AT" sz="2400" b="1" dirty="0" err="1" smtClean="0">
                <a:solidFill>
                  <a:schemeClr val="tx1"/>
                </a:solidFill>
              </a:rPr>
              <a:t>Tedeschini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smtClean="0">
                <a:solidFill>
                  <a:schemeClr val="tx1"/>
                </a:solidFill>
              </a:rPr>
              <a:t>MEP </a:t>
            </a:r>
            <a:r>
              <a:rPr lang="de-AT" sz="2400" b="1" dirty="0" err="1" smtClean="0">
                <a:solidFill>
                  <a:schemeClr val="tx1"/>
                </a:solidFill>
              </a:rPr>
              <a:t>Italy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endParaRPr lang="de-A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Sessions</a:t>
            </a:r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2267744" y="2492896"/>
            <a:ext cx="4752528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Int. MEP </a:t>
            </a:r>
          </a:p>
          <a:p>
            <a:pPr algn="ctr"/>
            <a:r>
              <a:rPr lang="de-AT" sz="3200" b="1" smtClean="0"/>
              <a:t>Sessions 2</a:t>
            </a:r>
            <a:endParaRPr lang="de-AT" sz="3200" b="1" dirty="0"/>
          </a:p>
        </p:txBody>
      </p:sp>
      <p:sp>
        <p:nvSpPr>
          <p:cNvPr id="6" name="Ellipse 5"/>
          <p:cNvSpPr/>
          <p:nvPr/>
        </p:nvSpPr>
        <p:spPr>
          <a:xfrm>
            <a:off x="971600" y="1556792"/>
            <a:ext cx="2788415" cy="19442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EUROMED</a:t>
            </a:r>
          </a:p>
          <a:p>
            <a:pPr algn="ctr"/>
            <a:r>
              <a:rPr lang="de-AT" sz="2800" b="1" dirty="0" smtClean="0"/>
              <a:t>1 - 2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7" name="Ellipse 6"/>
          <p:cNvSpPr/>
          <p:nvPr/>
        </p:nvSpPr>
        <p:spPr>
          <a:xfrm>
            <a:off x="971600" y="4437112"/>
            <a:ext cx="2788415" cy="19442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</a:t>
            </a:r>
            <a:r>
              <a:rPr lang="de-AT" sz="2800" b="1" dirty="0" smtClean="0"/>
              <a:t>BSR</a:t>
            </a:r>
          </a:p>
          <a:p>
            <a:pPr algn="ctr"/>
            <a:r>
              <a:rPr lang="de-AT" sz="2800" b="1" dirty="0" smtClean="0"/>
              <a:t>2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8" name="Ellipse 7"/>
          <p:cNvSpPr/>
          <p:nvPr/>
        </p:nvSpPr>
        <p:spPr>
          <a:xfrm>
            <a:off x="5652120" y="4365104"/>
            <a:ext cx="2788415" cy="19442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CSEE</a:t>
            </a:r>
          </a:p>
          <a:p>
            <a:pPr algn="ctr"/>
            <a:r>
              <a:rPr lang="de-AT" sz="2800" b="1" dirty="0" smtClean="0"/>
              <a:t>Region</a:t>
            </a:r>
          </a:p>
          <a:p>
            <a:pPr algn="ctr"/>
            <a:r>
              <a:rPr lang="de-AT" sz="2800" b="1" dirty="0" smtClean="0"/>
              <a:t>1 - 2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9" name="Ellipse 8"/>
          <p:cNvSpPr/>
          <p:nvPr/>
        </p:nvSpPr>
        <p:spPr>
          <a:xfrm>
            <a:off x="5580112" y="1628800"/>
            <a:ext cx="2788415" cy="19442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Western </a:t>
            </a:r>
            <a:r>
              <a:rPr lang="de-AT" sz="2800" b="1" dirty="0" smtClean="0"/>
              <a:t>Euroregion</a:t>
            </a:r>
          </a:p>
          <a:p>
            <a:pPr algn="ctr"/>
            <a:r>
              <a:rPr lang="de-AT" sz="2800" b="1" dirty="0" smtClean="0"/>
              <a:t>1 - 2</a:t>
            </a:r>
            <a:endParaRPr lang="de-AT" sz="2800" dirty="0"/>
          </a:p>
          <a:p>
            <a:pPr algn="ctr"/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Coordination</a:t>
            </a:r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2267744" y="2492896"/>
            <a:ext cx="4752528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dirty="0" smtClean="0"/>
          </a:p>
          <a:p>
            <a:pPr algn="ctr"/>
            <a:endParaRPr lang="de-AT" sz="3200" b="1" dirty="0" smtClean="0"/>
          </a:p>
          <a:p>
            <a:pPr algn="ctr"/>
            <a:endParaRPr lang="de-AT" sz="3200" b="1" dirty="0" smtClean="0"/>
          </a:p>
          <a:p>
            <a:pPr algn="ctr"/>
            <a:r>
              <a:rPr lang="de-AT" sz="3200" b="1" dirty="0" smtClean="0"/>
              <a:t>MEP Europe</a:t>
            </a:r>
          </a:p>
          <a:p>
            <a:pPr algn="ctr"/>
            <a:r>
              <a:rPr lang="de-AT" sz="3200" b="1" dirty="0" err="1" smtClean="0"/>
              <a:t>Coordination</a:t>
            </a:r>
            <a:endParaRPr lang="de-AT" sz="3200" b="1" dirty="0"/>
          </a:p>
        </p:txBody>
      </p:sp>
      <p:sp>
        <p:nvSpPr>
          <p:cNvPr id="6" name="Ellipse 5"/>
          <p:cNvSpPr/>
          <p:nvPr/>
        </p:nvSpPr>
        <p:spPr>
          <a:xfrm>
            <a:off x="683568" y="1340768"/>
            <a:ext cx="2592288" cy="16561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 b="1" dirty="0" smtClean="0"/>
          </a:p>
          <a:p>
            <a:pPr algn="ctr"/>
            <a:r>
              <a:rPr lang="de-AT" sz="2800" b="1" dirty="0" smtClean="0"/>
              <a:t>EUROMED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7" name="Ellipse 6"/>
          <p:cNvSpPr/>
          <p:nvPr/>
        </p:nvSpPr>
        <p:spPr>
          <a:xfrm>
            <a:off x="899592" y="4869160"/>
            <a:ext cx="2500383" cy="15841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BSR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8" name="Ellipse 7"/>
          <p:cNvSpPr/>
          <p:nvPr/>
        </p:nvSpPr>
        <p:spPr>
          <a:xfrm>
            <a:off x="6156176" y="4869160"/>
            <a:ext cx="2520280" cy="16561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MEP CSEER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9" name="Ellipse 8"/>
          <p:cNvSpPr/>
          <p:nvPr/>
        </p:nvSpPr>
        <p:spPr>
          <a:xfrm>
            <a:off x="6084168" y="1412776"/>
            <a:ext cx="2736304" cy="18722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 b="1" dirty="0" smtClean="0"/>
          </a:p>
          <a:p>
            <a:pPr algn="ctr"/>
            <a:r>
              <a:rPr lang="de-AT" sz="2800" b="1" dirty="0" smtClean="0"/>
              <a:t>MEP</a:t>
            </a:r>
            <a:endParaRPr lang="de-AT" sz="2800" b="1" dirty="0" smtClean="0"/>
          </a:p>
          <a:p>
            <a:pPr algn="ctr"/>
            <a:r>
              <a:rPr lang="de-AT" sz="2800" b="1" dirty="0" smtClean="0"/>
              <a:t>Western Euroregion</a:t>
            </a:r>
            <a:endParaRPr lang="de-AT" sz="2800" dirty="0"/>
          </a:p>
          <a:p>
            <a:pPr algn="ctr"/>
            <a:endParaRPr lang="de-AT" sz="2800" dirty="0"/>
          </a:p>
        </p:txBody>
      </p:sp>
      <p:sp>
        <p:nvSpPr>
          <p:cNvPr id="10" name="Rechteck 9"/>
          <p:cNvSpPr/>
          <p:nvPr/>
        </p:nvSpPr>
        <p:spPr>
          <a:xfrm>
            <a:off x="3707904" y="2852936"/>
            <a:ext cx="18002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200" b="1" dirty="0" smtClean="0"/>
          </a:p>
          <a:p>
            <a:pPr algn="ctr"/>
            <a:r>
              <a:rPr lang="de-AT" sz="1200" b="1" dirty="0" smtClean="0"/>
              <a:t>4 </a:t>
            </a:r>
            <a:r>
              <a:rPr lang="de-AT" sz="1200" b="1" dirty="0" err="1" smtClean="0"/>
              <a:t>Euroreg</a:t>
            </a:r>
            <a:r>
              <a:rPr lang="de-AT" sz="1200" b="1" dirty="0" smtClean="0"/>
              <a:t>. </a:t>
            </a:r>
            <a:r>
              <a:rPr lang="de-AT" sz="1200" b="1" dirty="0" err="1" smtClean="0"/>
              <a:t>coordinators</a:t>
            </a:r>
            <a:endParaRPr lang="de-AT" sz="1200" b="1" dirty="0" smtClean="0"/>
          </a:p>
          <a:p>
            <a:pPr algn="ctr"/>
            <a:r>
              <a:rPr lang="de-AT" sz="1200" b="1" dirty="0" smtClean="0"/>
              <a:t>1 MEP </a:t>
            </a:r>
            <a:r>
              <a:rPr lang="de-AT" sz="1200" b="1" dirty="0" err="1" smtClean="0"/>
              <a:t>Alumni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rep</a:t>
            </a:r>
            <a:endParaRPr lang="de-AT" sz="1200" b="1" dirty="0" smtClean="0"/>
          </a:p>
          <a:p>
            <a:pPr algn="ctr"/>
            <a:r>
              <a:rPr lang="de-AT" sz="1200" b="1" dirty="0" smtClean="0"/>
              <a:t>1 </a:t>
            </a:r>
            <a:r>
              <a:rPr lang="de-AT" sz="1200" b="1" dirty="0" err="1" smtClean="0"/>
              <a:t>Treasurer</a:t>
            </a:r>
            <a:endParaRPr lang="de-AT" sz="1200" b="1" dirty="0" smtClean="0"/>
          </a:p>
          <a:p>
            <a:pPr algn="ctr"/>
            <a:r>
              <a:rPr lang="de-AT" sz="1200" b="1" dirty="0" smtClean="0"/>
              <a:t>1 MEP Session </a:t>
            </a:r>
            <a:r>
              <a:rPr lang="de-AT" sz="1200" b="1" dirty="0" err="1" smtClean="0"/>
              <a:t>Coordinator</a:t>
            </a:r>
            <a:endParaRPr lang="de-AT" sz="1200" b="1" dirty="0" smtClean="0"/>
          </a:p>
          <a:p>
            <a:pPr algn="ctr"/>
            <a:r>
              <a:rPr lang="de-AT" sz="1200" b="1" dirty="0" smtClean="0"/>
              <a:t>1 </a:t>
            </a:r>
            <a:r>
              <a:rPr lang="de-AT" sz="1200" b="1" dirty="0" err="1" smtClean="0"/>
              <a:t>Spokesman</a:t>
            </a:r>
            <a:endParaRPr lang="de-AT" sz="1200" b="1" dirty="0" smtClean="0"/>
          </a:p>
          <a:p>
            <a:pPr algn="ctr"/>
            <a:endParaRPr lang="de-AT" sz="1200" b="1" dirty="0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3491880" y="292494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3491880" y="292494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491880" y="1340768"/>
            <a:ext cx="230425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MEP</a:t>
            </a:r>
          </a:p>
          <a:p>
            <a:pPr algn="ctr"/>
            <a:r>
              <a:rPr lang="de-AT" dirty="0" smtClean="0"/>
              <a:t>ALUMNI</a:t>
            </a:r>
            <a:endParaRPr lang="de-AT" dirty="0"/>
          </a:p>
        </p:txBody>
      </p:sp>
      <p:sp>
        <p:nvSpPr>
          <p:cNvPr id="14" name="Ellipse 13"/>
          <p:cNvSpPr/>
          <p:nvPr/>
        </p:nvSpPr>
        <p:spPr>
          <a:xfrm>
            <a:off x="323528" y="3212976"/>
            <a:ext cx="25202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MEP SESSION </a:t>
            </a:r>
          </a:p>
          <a:p>
            <a:pPr algn="ctr"/>
            <a:r>
              <a:rPr lang="de-AT" dirty="0" smtClean="0"/>
              <a:t>COORDINATOR</a:t>
            </a:r>
            <a:endParaRPr lang="de-AT" dirty="0"/>
          </a:p>
        </p:txBody>
      </p:sp>
      <p:sp>
        <p:nvSpPr>
          <p:cNvPr id="15" name="Ellipse 14"/>
          <p:cNvSpPr/>
          <p:nvPr/>
        </p:nvSpPr>
        <p:spPr>
          <a:xfrm>
            <a:off x="3779912" y="5229200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SPOKESMAN</a:t>
            </a:r>
            <a:endParaRPr lang="de-AT" dirty="0"/>
          </a:p>
        </p:txBody>
      </p:sp>
      <p:sp>
        <p:nvSpPr>
          <p:cNvPr id="16" name="Ellipse 15"/>
          <p:cNvSpPr/>
          <p:nvPr/>
        </p:nvSpPr>
        <p:spPr>
          <a:xfrm>
            <a:off x="6660232" y="3717032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TREASURY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MEP </a:t>
            </a:r>
            <a:r>
              <a:rPr lang="de-AT" dirty="0" smtClean="0"/>
              <a:t>EUROPE</a:t>
            </a:r>
            <a:r>
              <a:rPr lang="de-AT" dirty="0" smtClean="0"/>
              <a:t>	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AT" b="1" dirty="0" smtClean="0"/>
          </a:p>
          <a:p>
            <a:pPr algn="ctr">
              <a:buNone/>
            </a:pPr>
            <a:r>
              <a:rPr lang="de-AT" b="1" dirty="0" err="1" smtClean="0"/>
              <a:t>Association</a:t>
            </a:r>
            <a:r>
              <a:rPr lang="de-AT" b="1" dirty="0" smtClean="0"/>
              <a:t> </a:t>
            </a:r>
            <a:r>
              <a:rPr lang="de-AT" b="1" dirty="0" err="1" smtClean="0"/>
              <a:t>network</a:t>
            </a:r>
            <a:r>
              <a:rPr lang="de-AT" b="1" dirty="0" smtClean="0"/>
              <a:t> </a:t>
            </a:r>
            <a:r>
              <a:rPr lang="de-AT" b="1" dirty="0" smtClean="0"/>
              <a:t>in 2014</a:t>
            </a:r>
            <a:r>
              <a:rPr lang="de-AT" b="1" dirty="0" smtClean="0"/>
              <a:t>: </a:t>
            </a:r>
          </a:p>
          <a:p>
            <a:pPr algn="ctr">
              <a:buNone/>
            </a:pPr>
            <a:r>
              <a:rPr lang="de-AT" dirty="0" smtClean="0"/>
              <a:t>29 National </a:t>
            </a:r>
            <a:r>
              <a:rPr lang="de-AT" dirty="0" err="1" smtClean="0"/>
              <a:t>Organisations</a:t>
            </a:r>
            <a:endParaRPr lang="de-AT" dirty="0" smtClean="0"/>
          </a:p>
          <a:p>
            <a:pPr algn="ctr">
              <a:buNone/>
            </a:pPr>
            <a:r>
              <a:rPr lang="de-AT" dirty="0" smtClean="0"/>
              <a:t>4 </a:t>
            </a:r>
            <a:r>
              <a:rPr lang="de-AT" dirty="0" err="1" smtClean="0"/>
              <a:t>Euroregions</a:t>
            </a:r>
            <a:endParaRPr lang="de-AT" dirty="0" smtClean="0"/>
          </a:p>
          <a:p>
            <a:pPr algn="ctr">
              <a:buNone/>
            </a:pPr>
            <a:r>
              <a:rPr lang="de-AT" dirty="0" smtClean="0"/>
              <a:t> 1 Board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Bildschirmpräsentation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Model European Parliament  </vt:lpstr>
      <vt:lpstr>Folie 2</vt:lpstr>
      <vt:lpstr>MEP Euroregions</vt:lpstr>
      <vt:lpstr>Folie 4</vt:lpstr>
      <vt:lpstr>Folie 5</vt:lpstr>
      <vt:lpstr>Folie 6</vt:lpstr>
      <vt:lpstr>Sessions</vt:lpstr>
      <vt:lpstr>Coordination</vt:lpstr>
      <vt:lpstr>MEP EUROPE </vt:lpstr>
      <vt:lpstr>Organisational Structure</vt:lpstr>
    </vt:vector>
  </TitlesOfParts>
  <Company>Theresianische Akademie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 Foundation</dc:title>
  <dc:creator>gottylap</dc:creator>
  <cp:lastModifiedBy>gottylap</cp:lastModifiedBy>
  <cp:revision>27</cp:revision>
  <dcterms:created xsi:type="dcterms:W3CDTF">2014-01-31T11:09:44Z</dcterms:created>
  <dcterms:modified xsi:type="dcterms:W3CDTF">2014-10-24T09:24:31Z</dcterms:modified>
</cp:coreProperties>
</file>